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8" r:id="rId2"/>
    <p:sldId id="256" r:id="rId3"/>
    <p:sldId id="333" r:id="rId4"/>
    <p:sldId id="334" r:id="rId5"/>
    <p:sldId id="335" r:id="rId6"/>
    <p:sldId id="336" r:id="rId7"/>
    <p:sldId id="340" r:id="rId8"/>
    <p:sldId id="341" r:id="rId9"/>
    <p:sldId id="342" r:id="rId10"/>
    <p:sldId id="343" r:id="rId11"/>
    <p:sldId id="344" r:id="rId12"/>
    <p:sldId id="345" r:id="rId13"/>
    <p:sldId id="34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2" autoAdjust="0"/>
    <p:restoredTop sz="94660"/>
  </p:normalViewPr>
  <p:slideViewPr>
    <p:cSldViewPr>
      <p:cViewPr varScale="1">
        <p:scale>
          <a:sx n="104" d="100"/>
          <a:sy n="104" d="100"/>
        </p:scale>
        <p:origin x="7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C3BCED5-85D9-4674-BFA6-7A12FB727C1D}" type="datetimeFigureOut">
              <a:rPr lang="en-US" smtClean="0"/>
              <a:t>3/13/2019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D367F01-B8C5-4A9D-8273-5299AB4FF794}" type="slidenum">
              <a:rPr lang="en-US" smtClean="0"/>
              <a:t>‹#›</a:t>
            </a:fld>
            <a:endParaRPr lang="en-US"/>
          </a:p>
        </p:txBody>
      </p:sp>
    </p:spTree>
    <p:extLst>
      <p:ext uri="{BB962C8B-B14F-4D97-AF65-F5344CB8AC3E}">
        <p14:creationId xmlns:p14="http://schemas.microsoft.com/office/powerpoint/2010/main" val="3534704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B0E2BF1-4F21-4EFE-BB9D-18B04E3C2B03}" type="datetimeFigureOut">
              <a:rPr lang="en-US" smtClean="0"/>
              <a:t>3/13/2019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9E94A96-7FA4-4893-BE90-67AE670EE3D1}" type="slidenum">
              <a:rPr lang="en-US" smtClean="0"/>
              <a:t>‹#›</a:t>
            </a:fld>
            <a:endParaRPr lang="en-US"/>
          </a:p>
        </p:txBody>
      </p:sp>
    </p:spTree>
    <p:extLst>
      <p:ext uri="{BB962C8B-B14F-4D97-AF65-F5344CB8AC3E}">
        <p14:creationId xmlns:p14="http://schemas.microsoft.com/office/powerpoint/2010/main" val="65054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1</a:t>
            </a:fld>
            <a:endParaRPr lang="en-US"/>
          </a:p>
        </p:txBody>
      </p:sp>
    </p:spTree>
    <p:extLst>
      <p:ext uri="{BB962C8B-B14F-4D97-AF65-F5344CB8AC3E}">
        <p14:creationId xmlns:p14="http://schemas.microsoft.com/office/powerpoint/2010/main" val="455031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10</a:t>
            </a:fld>
            <a:endParaRPr lang="en-US"/>
          </a:p>
        </p:txBody>
      </p:sp>
    </p:spTree>
    <p:extLst>
      <p:ext uri="{BB962C8B-B14F-4D97-AF65-F5344CB8AC3E}">
        <p14:creationId xmlns:p14="http://schemas.microsoft.com/office/powerpoint/2010/main" val="3298896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11</a:t>
            </a:fld>
            <a:endParaRPr lang="en-US"/>
          </a:p>
        </p:txBody>
      </p:sp>
    </p:spTree>
    <p:extLst>
      <p:ext uri="{BB962C8B-B14F-4D97-AF65-F5344CB8AC3E}">
        <p14:creationId xmlns:p14="http://schemas.microsoft.com/office/powerpoint/2010/main" val="716866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12</a:t>
            </a:fld>
            <a:endParaRPr lang="en-US"/>
          </a:p>
        </p:txBody>
      </p:sp>
    </p:spTree>
    <p:extLst>
      <p:ext uri="{BB962C8B-B14F-4D97-AF65-F5344CB8AC3E}">
        <p14:creationId xmlns:p14="http://schemas.microsoft.com/office/powerpoint/2010/main" val="3153433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13</a:t>
            </a:fld>
            <a:endParaRPr lang="en-US"/>
          </a:p>
        </p:txBody>
      </p:sp>
    </p:spTree>
    <p:extLst>
      <p:ext uri="{BB962C8B-B14F-4D97-AF65-F5344CB8AC3E}">
        <p14:creationId xmlns:p14="http://schemas.microsoft.com/office/powerpoint/2010/main" val="423965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2</a:t>
            </a:fld>
            <a:endParaRPr lang="en-US"/>
          </a:p>
        </p:txBody>
      </p:sp>
    </p:spTree>
    <p:extLst>
      <p:ext uri="{BB962C8B-B14F-4D97-AF65-F5344CB8AC3E}">
        <p14:creationId xmlns:p14="http://schemas.microsoft.com/office/powerpoint/2010/main" val="2834869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3</a:t>
            </a:fld>
            <a:endParaRPr lang="en-US"/>
          </a:p>
        </p:txBody>
      </p:sp>
    </p:spTree>
    <p:extLst>
      <p:ext uri="{BB962C8B-B14F-4D97-AF65-F5344CB8AC3E}">
        <p14:creationId xmlns:p14="http://schemas.microsoft.com/office/powerpoint/2010/main" val="2517180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Affirm</a:t>
            </a:r>
            <a:r>
              <a:rPr lang="en-US" sz="1200" baseline="0" dirty="0" smtClean="0"/>
              <a:t> - </a:t>
            </a:r>
            <a:r>
              <a:rPr lang="en-US" sz="1200" dirty="0" smtClean="0"/>
              <a:t>Like we should be doing with all the folks we see</a:t>
            </a:r>
            <a:endParaRPr lang="en-US" dirty="0"/>
          </a:p>
        </p:txBody>
      </p:sp>
      <p:sp>
        <p:nvSpPr>
          <p:cNvPr id="4" name="Slide Number Placeholder 3"/>
          <p:cNvSpPr>
            <a:spLocks noGrp="1"/>
          </p:cNvSpPr>
          <p:nvPr>
            <p:ph type="sldNum" sz="quarter" idx="10"/>
          </p:nvPr>
        </p:nvSpPr>
        <p:spPr/>
        <p:txBody>
          <a:bodyPr/>
          <a:lstStyle/>
          <a:p>
            <a:fld id="{D9E94A96-7FA4-4893-BE90-67AE670EE3D1}" type="slidenum">
              <a:rPr lang="en-US" smtClean="0"/>
              <a:t>4</a:t>
            </a:fld>
            <a:endParaRPr lang="en-US"/>
          </a:p>
        </p:txBody>
      </p:sp>
    </p:spTree>
    <p:extLst>
      <p:ext uri="{BB962C8B-B14F-4D97-AF65-F5344CB8AC3E}">
        <p14:creationId xmlns:p14="http://schemas.microsoft.com/office/powerpoint/2010/main" val="151822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5</a:t>
            </a:fld>
            <a:endParaRPr lang="en-US"/>
          </a:p>
        </p:txBody>
      </p:sp>
    </p:spTree>
    <p:extLst>
      <p:ext uri="{BB962C8B-B14F-4D97-AF65-F5344CB8AC3E}">
        <p14:creationId xmlns:p14="http://schemas.microsoft.com/office/powerpoint/2010/main" val="1560418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6</a:t>
            </a:fld>
            <a:endParaRPr lang="en-US"/>
          </a:p>
        </p:txBody>
      </p:sp>
    </p:spTree>
    <p:extLst>
      <p:ext uri="{BB962C8B-B14F-4D97-AF65-F5344CB8AC3E}">
        <p14:creationId xmlns:p14="http://schemas.microsoft.com/office/powerpoint/2010/main" val="4432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7</a:t>
            </a:fld>
            <a:endParaRPr lang="en-US"/>
          </a:p>
        </p:txBody>
      </p:sp>
    </p:spTree>
    <p:extLst>
      <p:ext uri="{BB962C8B-B14F-4D97-AF65-F5344CB8AC3E}">
        <p14:creationId xmlns:p14="http://schemas.microsoft.com/office/powerpoint/2010/main" val="766678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8</a:t>
            </a:fld>
            <a:endParaRPr lang="en-US"/>
          </a:p>
        </p:txBody>
      </p:sp>
    </p:spTree>
    <p:extLst>
      <p:ext uri="{BB962C8B-B14F-4D97-AF65-F5344CB8AC3E}">
        <p14:creationId xmlns:p14="http://schemas.microsoft.com/office/powerpoint/2010/main" val="1151038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94A96-7FA4-4893-BE90-67AE670EE3D1}" type="slidenum">
              <a:rPr lang="en-US" smtClean="0"/>
              <a:t>9</a:t>
            </a:fld>
            <a:endParaRPr lang="en-US"/>
          </a:p>
        </p:txBody>
      </p:sp>
    </p:spTree>
    <p:extLst>
      <p:ext uri="{BB962C8B-B14F-4D97-AF65-F5344CB8AC3E}">
        <p14:creationId xmlns:p14="http://schemas.microsoft.com/office/powerpoint/2010/main" val="1921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F4774-C00F-4641-BDDD-98AB42270325}"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303673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F4774-C00F-4641-BDDD-98AB42270325}"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146018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F4774-C00F-4641-BDDD-98AB42270325}"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1510233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F4774-C00F-4641-BDDD-98AB42270325}"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188941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F4774-C00F-4641-BDDD-98AB42270325}"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68635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3F4774-C00F-4641-BDDD-98AB42270325}"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333302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3F4774-C00F-4641-BDDD-98AB42270325}" type="datetimeFigureOut">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298279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3F4774-C00F-4641-BDDD-98AB42270325}" type="datetimeFigureOut">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1732457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F4774-C00F-4641-BDDD-98AB42270325}" type="datetimeFigureOut">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199702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F4774-C00F-4641-BDDD-98AB42270325}"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276295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F4774-C00F-4641-BDDD-98AB42270325}"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3B7F-BBED-4739-BD83-0BD2F902083B}" type="slidenum">
              <a:rPr lang="en-US" smtClean="0"/>
              <a:t>‹#›</a:t>
            </a:fld>
            <a:endParaRPr lang="en-US"/>
          </a:p>
        </p:txBody>
      </p:sp>
    </p:spTree>
    <p:extLst>
      <p:ext uri="{BB962C8B-B14F-4D97-AF65-F5344CB8AC3E}">
        <p14:creationId xmlns:p14="http://schemas.microsoft.com/office/powerpoint/2010/main" val="126184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F4774-C00F-4641-BDDD-98AB42270325}" type="datetimeFigureOut">
              <a:rPr lang="en-US" smtClean="0"/>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F3B7F-BBED-4739-BD83-0BD2F902083B}" type="slidenum">
              <a:rPr lang="en-US" smtClean="0"/>
              <a:t>‹#›</a:t>
            </a:fld>
            <a:endParaRPr lang="en-US"/>
          </a:p>
        </p:txBody>
      </p:sp>
    </p:spTree>
    <p:extLst>
      <p:ext uri="{BB962C8B-B14F-4D97-AF65-F5344CB8AC3E}">
        <p14:creationId xmlns:p14="http://schemas.microsoft.com/office/powerpoint/2010/main" val="5622762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74932" y="1600200"/>
            <a:ext cx="3994135" cy="4525963"/>
          </a:xfrm>
        </p:spPr>
      </p:pic>
    </p:spTree>
    <p:extLst>
      <p:ext uri="{BB962C8B-B14F-4D97-AF65-F5344CB8AC3E}">
        <p14:creationId xmlns:p14="http://schemas.microsoft.com/office/powerpoint/2010/main" val="889113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The Evaluation Focus</a:t>
            </a:r>
            <a:endParaRPr lang="en-US" b="1" u="sng" dirty="0"/>
          </a:p>
        </p:txBody>
      </p:sp>
      <p:sp>
        <p:nvSpPr>
          <p:cNvPr id="3" name="Content Placeholder 2"/>
          <p:cNvSpPr>
            <a:spLocks noGrp="1"/>
          </p:cNvSpPr>
          <p:nvPr>
            <p:ph idx="1"/>
          </p:nvPr>
        </p:nvSpPr>
        <p:spPr>
          <a:xfrm>
            <a:off x="457200" y="1524000"/>
            <a:ext cx="8382000" cy="4724400"/>
          </a:xfrm>
        </p:spPr>
        <p:txBody>
          <a:bodyPr>
            <a:normAutofit fontScale="70000" lnSpcReduction="20000"/>
          </a:bodyPr>
          <a:lstStyle/>
          <a:p>
            <a:r>
              <a:rPr lang="en-US" dirty="0" smtClean="0"/>
              <a:t>General </a:t>
            </a:r>
            <a:r>
              <a:rPr lang="en-US" dirty="0" smtClean="0"/>
              <a:t>Mental </a:t>
            </a:r>
            <a:r>
              <a:rPr lang="en-US" dirty="0" smtClean="0"/>
              <a:t>Health Evaluation</a:t>
            </a:r>
          </a:p>
          <a:p>
            <a:pPr marL="0" indent="0">
              <a:buNone/>
            </a:pPr>
            <a:r>
              <a:rPr lang="en-US" dirty="0"/>
              <a:t>	</a:t>
            </a:r>
            <a:r>
              <a:rPr lang="en-US" dirty="0" smtClean="0"/>
              <a:t>- Psychiatric &amp; Medical </a:t>
            </a:r>
            <a:r>
              <a:rPr lang="en-US" dirty="0" err="1" smtClean="0"/>
              <a:t>Hx</a:t>
            </a:r>
            <a:endParaRPr lang="en-US" dirty="0" smtClean="0"/>
          </a:p>
          <a:p>
            <a:pPr marL="0" indent="0">
              <a:buNone/>
            </a:pPr>
            <a:r>
              <a:rPr lang="en-US" dirty="0"/>
              <a:t>	</a:t>
            </a:r>
            <a:r>
              <a:rPr lang="en-US" dirty="0" smtClean="0"/>
              <a:t>- “Out,” “In,” or otherwise</a:t>
            </a:r>
            <a:endParaRPr lang="en-US" dirty="0" smtClean="0"/>
          </a:p>
          <a:p>
            <a:pPr marL="0" indent="0">
              <a:buNone/>
            </a:pPr>
            <a:r>
              <a:rPr lang="en-US" dirty="0"/>
              <a:t>	</a:t>
            </a:r>
            <a:r>
              <a:rPr lang="en-US" dirty="0" smtClean="0"/>
              <a:t>- Friends and Family &gt; supportive-tolerant-ambivalent-rejecting</a:t>
            </a:r>
          </a:p>
          <a:p>
            <a:pPr marL="0" indent="0">
              <a:buNone/>
            </a:pPr>
            <a:r>
              <a:rPr lang="en-US" dirty="0" smtClean="0"/>
              <a:t>	- </a:t>
            </a:r>
            <a:r>
              <a:rPr lang="en-US" dirty="0"/>
              <a:t>Drugs and ETOH </a:t>
            </a:r>
            <a:r>
              <a:rPr lang="en-US" dirty="0" smtClean="0"/>
              <a:t>!</a:t>
            </a:r>
            <a:endParaRPr lang="en-US" dirty="0" smtClean="0"/>
          </a:p>
          <a:p>
            <a:pPr marL="0" indent="0">
              <a:buNone/>
            </a:pPr>
            <a:r>
              <a:rPr lang="en-US" dirty="0"/>
              <a:t>	</a:t>
            </a:r>
            <a:r>
              <a:rPr lang="en-US" dirty="0" smtClean="0"/>
              <a:t>- Safety assessment </a:t>
            </a:r>
            <a:r>
              <a:rPr lang="en-US" dirty="0" smtClean="0"/>
              <a:t>!   &gt; High risk:  Rejection </a:t>
            </a:r>
            <a:r>
              <a:rPr lang="en-US" dirty="0" smtClean="0"/>
              <a:t>and</a:t>
            </a:r>
            <a:r>
              <a:rPr lang="en-US" dirty="0" smtClean="0"/>
              <a:t> A &amp; D</a:t>
            </a:r>
            <a:endParaRPr lang="en-US" dirty="0" smtClean="0"/>
          </a:p>
          <a:p>
            <a:pPr marL="0" indent="0">
              <a:buNone/>
            </a:pPr>
            <a:endParaRPr lang="en-US" dirty="0"/>
          </a:p>
          <a:p>
            <a:r>
              <a:rPr lang="en-US" dirty="0" smtClean="0"/>
              <a:t>Detailed Component (to make the diagnosis for transition)</a:t>
            </a:r>
          </a:p>
          <a:p>
            <a:pPr marL="0" indent="0">
              <a:buNone/>
            </a:pPr>
            <a:r>
              <a:rPr lang="en-US" dirty="0"/>
              <a:t>	</a:t>
            </a:r>
            <a:r>
              <a:rPr lang="en-US" dirty="0" smtClean="0"/>
              <a:t>- HP</a:t>
            </a:r>
          </a:p>
          <a:p>
            <a:pPr marL="0" indent="0">
              <a:buNone/>
            </a:pPr>
            <a:r>
              <a:rPr lang="en-US" dirty="0"/>
              <a:t>	</a:t>
            </a:r>
            <a:r>
              <a:rPr lang="en-US" dirty="0" smtClean="0"/>
              <a:t>- Developmental </a:t>
            </a:r>
            <a:r>
              <a:rPr lang="en-US" dirty="0" err="1" smtClean="0"/>
              <a:t>Hx</a:t>
            </a:r>
            <a:endParaRPr lang="en-US" dirty="0" smtClean="0"/>
          </a:p>
          <a:p>
            <a:pPr marL="0" indent="0">
              <a:buNone/>
            </a:pPr>
            <a:r>
              <a:rPr lang="en-US" dirty="0"/>
              <a:t>	</a:t>
            </a:r>
            <a:r>
              <a:rPr lang="en-US" dirty="0" smtClean="0"/>
              <a:t>- Psychosocial Background</a:t>
            </a:r>
          </a:p>
          <a:p>
            <a:endParaRPr lang="en-US" dirty="0" smtClean="0"/>
          </a:p>
          <a:p>
            <a:r>
              <a:rPr lang="en-US" dirty="0" smtClean="0"/>
              <a:t>Disposition and Treatment Planning</a:t>
            </a:r>
            <a:endParaRPr lang="en-US" dirty="0"/>
          </a:p>
        </p:txBody>
      </p:sp>
    </p:spTree>
    <p:extLst>
      <p:ext uri="{BB962C8B-B14F-4D97-AF65-F5344CB8AC3E}">
        <p14:creationId xmlns:p14="http://schemas.microsoft.com/office/powerpoint/2010/main" val="2400423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t>Detailed Component of Evaluation  (1/3)</a:t>
            </a:r>
            <a:endParaRPr lang="en-US" sz="3600" b="1" u="sng" dirty="0"/>
          </a:p>
        </p:txBody>
      </p:sp>
      <p:sp>
        <p:nvSpPr>
          <p:cNvPr id="3" name="Content Placeholder 2"/>
          <p:cNvSpPr>
            <a:spLocks noGrp="1"/>
          </p:cNvSpPr>
          <p:nvPr>
            <p:ph idx="1"/>
          </p:nvPr>
        </p:nvSpPr>
        <p:spPr>
          <a:xfrm>
            <a:off x="822960" y="1447800"/>
            <a:ext cx="7520940" cy="4876800"/>
          </a:xfrm>
        </p:spPr>
        <p:txBody>
          <a:bodyPr>
            <a:normAutofit fontScale="92500" lnSpcReduction="10000"/>
          </a:bodyPr>
          <a:lstStyle/>
          <a:p>
            <a:r>
              <a:rPr lang="en-US" sz="2900" u="sng" dirty="0" smtClean="0"/>
              <a:t>HPI  = HP</a:t>
            </a:r>
            <a:r>
              <a:rPr lang="en-US" sz="2900" dirty="0" smtClean="0"/>
              <a:t>     </a:t>
            </a:r>
            <a:r>
              <a:rPr lang="en-US" sz="2900" b="1" u="sng" dirty="0" smtClean="0"/>
              <a:t>HISTORY OF PRESENTATION</a:t>
            </a:r>
          </a:p>
          <a:p>
            <a:endParaRPr lang="en-US" sz="2900" dirty="0" smtClean="0"/>
          </a:p>
          <a:p>
            <a:pPr>
              <a:buFontTx/>
              <a:buChar char="-"/>
            </a:pPr>
            <a:r>
              <a:rPr lang="en-US" sz="2900" u="sng" dirty="0" smtClean="0"/>
              <a:t>Transition meaning</a:t>
            </a:r>
            <a:r>
              <a:rPr lang="en-US" sz="2900" dirty="0" smtClean="0"/>
              <a:t>– psychological, legal, hormones, top surgery, bottom </a:t>
            </a:r>
            <a:r>
              <a:rPr lang="en-US" sz="2900" dirty="0" smtClean="0"/>
              <a:t>surgery</a:t>
            </a:r>
          </a:p>
          <a:p>
            <a:pPr>
              <a:buFontTx/>
              <a:buChar char="-"/>
            </a:pPr>
            <a:endParaRPr lang="en-US" sz="2900" dirty="0" smtClean="0"/>
          </a:p>
          <a:p>
            <a:pPr>
              <a:buFontTx/>
              <a:buChar char="-"/>
            </a:pPr>
            <a:r>
              <a:rPr lang="en-US" sz="2900" u="sng" dirty="0" smtClean="0"/>
              <a:t>Real Life </a:t>
            </a:r>
            <a:r>
              <a:rPr lang="en-US" sz="2900" u="sng" dirty="0" err="1" smtClean="0"/>
              <a:t>Experince</a:t>
            </a:r>
            <a:r>
              <a:rPr lang="en-US" sz="2900" u="sng" dirty="0" smtClean="0"/>
              <a:t> (RLE)</a:t>
            </a:r>
            <a:r>
              <a:rPr lang="en-US" sz="2900" u="sng" dirty="0" smtClean="0"/>
              <a:t> </a:t>
            </a:r>
            <a:r>
              <a:rPr lang="en-US" sz="2900" dirty="0" smtClean="0"/>
              <a:t>– how long living as other sex, </a:t>
            </a:r>
            <a:r>
              <a:rPr lang="en-US" sz="2900" dirty="0" smtClean="0"/>
              <a:t>socially/family, name</a:t>
            </a:r>
            <a:r>
              <a:rPr lang="en-US" sz="2900" dirty="0" smtClean="0"/>
              <a:t>, out, support network, </a:t>
            </a:r>
            <a:r>
              <a:rPr lang="en-US" sz="2900" dirty="0" smtClean="0"/>
              <a:t>who knows</a:t>
            </a:r>
          </a:p>
          <a:p>
            <a:pPr>
              <a:buFontTx/>
              <a:buChar char="-"/>
            </a:pPr>
            <a:endParaRPr lang="en-US" sz="2900" dirty="0"/>
          </a:p>
          <a:p>
            <a:pPr>
              <a:buFontTx/>
              <a:buChar char="-"/>
            </a:pPr>
            <a:r>
              <a:rPr lang="en-US" sz="2900" u="sng" dirty="0" smtClean="0"/>
              <a:t>Dysphoria</a:t>
            </a:r>
            <a:r>
              <a:rPr lang="en-US" sz="2900" dirty="0" smtClean="0"/>
              <a:t> </a:t>
            </a:r>
            <a:r>
              <a:rPr lang="en-US" sz="2900" dirty="0" smtClean="0"/>
              <a:t>-  high/low, root cause, +/- managed thru counseling/social supports</a:t>
            </a:r>
          </a:p>
          <a:p>
            <a:pPr>
              <a:buFontTx/>
              <a:buChar char="-"/>
            </a:pPr>
            <a:endParaRPr lang="en-US" dirty="0" smtClean="0"/>
          </a:p>
          <a:p>
            <a:pPr marL="285750" indent="-285750">
              <a:buFontTx/>
              <a:buChar char="-"/>
            </a:pPr>
            <a:endParaRPr lang="en-US" dirty="0" smtClean="0"/>
          </a:p>
          <a:p>
            <a:pPr marL="0" indent="0"/>
            <a:endParaRPr lang="en-US" dirty="0"/>
          </a:p>
        </p:txBody>
      </p:sp>
    </p:spTree>
    <p:extLst>
      <p:ext uri="{BB962C8B-B14F-4D97-AF65-F5344CB8AC3E}">
        <p14:creationId xmlns:p14="http://schemas.microsoft.com/office/powerpoint/2010/main" val="4273183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Autofit/>
          </a:bodyPr>
          <a:lstStyle/>
          <a:p>
            <a:pPr algn="ctr"/>
            <a:r>
              <a:rPr lang="en-US" sz="3600" b="1" u="sng" dirty="0" smtClean="0"/>
              <a:t>Detailed Component   (2/3)</a:t>
            </a:r>
            <a:endParaRPr lang="en-US" sz="3600" dirty="0"/>
          </a:p>
        </p:txBody>
      </p:sp>
      <p:sp>
        <p:nvSpPr>
          <p:cNvPr id="3" name="Content Placeholder 2"/>
          <p:cNvSpPr>
            <a:spLocks noGrp="1"/>
          </p:cNvSpPr>
          <p:nvPr>
            <p:ph idx="1"/>
          </p:nvPr>
        </p:nvSpPr>
        <p:spPr/>
        <p:txBody>
          <a:bodyPr/>
          <a:lstStyle/>
          <a:p>
            <a:pPr marL="0" indent="0"/>
            <a:r>
              <a:rPr lang="en-US" sz="2800" u="sng" dirty="0"/>
              <a:t>Psychosocial Background </a:t>
            </a:r>
            <a:r>
              <a:rPr lang="en-US" sz="2800" dirty="0"/>
              <a:t>– </a:t>
            </a:r>
            <a:r>
              <a:rPr lang="en-US" sz="2800" dirty="0" smtClean="0"/>
              <a:t>Family &amp; Society Influence </a:t>
            </a:r>
            <a:r>
              <a:rPr lang="en-US" sz="2800" dirty="0"/>
              <a:t>G</a:t>
            </a:r>
            <a:r>
              <a:rPr lang="en-US" sz="2800" dirty="0" smtClean="0"/>
              <a:t>ender </a:t>
            </a:r>
            <a:r>
              <a:rPr lang="en-US" sz="2800" dirty="0"/>
              <a:t>D</a:t>
            </a:r>
            <a:r>
              <a:rPr lang="en-US" sz="2800" dirty="0" smtClean="0"/>
              <a:t>evelopment</a:t>
            </a:r>
          </a:p>
          <a:p>
            <a:pPr marL="0" indent="0">
              <a:buNone/>
            </a:pPr>
            <a:endParaRPr lang="en-US" sz="2800" dirty="0"/>
          </a:p>
          <a:p>
            <a:pPr marL="285750" indent="-285750">
              <a:buFontTx/>
              <a:buChar char="-"/>
            </a:pPr>
            <a:r>
              <a:rPr lang="en-US" sz="2800" dirty="0"/>
              <a:t>Family  Structure &amp; Belief System</a:t>
            </a:r>
          </a:p>
          <a:p>
            <a:pPr marL="285750" indent="-285750">
              <a:buFontTx/>
              <a:buChar char="-"/>
            </a:pPr>
            <a:r>
              <a:rPr lang="en-US" sz="2800" dirty="0" smtClean="0"/>
              <a:t>Religion</a:t>
            </a:r>
          </a:p>
          <a:p>
            <a:pPr marL="285750" indent="-285750">
              <a:buFontTx/>
              <a:buChar char="-"/>
            </a:pPr>
            <a:r>
              <a:rPr lang="en-US" sz="2800" dirty="0" smtClean="0"/>
              <a:t>Race, Socioeconomic status</a:t>
            </a:r>
          </a:p>
          <a:p>
            <a:pPr marL="285750" indent="-285750">
              <a:buFontTx/>
              <a:buChar char="-"/>
            </a:pPr>
            <a:r>
              <a:rPr lang="en-US" sz="2800" dirty="0" smtClean="0"/>
              <a:t>School &amp; Groups (teachers, peers, band, team sport, theatre club</a:t>
            </a:r>
            <a:r>
              <a:rPr lang="en-US" sz="2800" dirty="0" smtClean="0"/>
              <a:t>)</a:t>
            </a:r>
            <a:endParaRPr lang="en-US" sz="2800" dirty="0"/>
          </a:p>
          <a:p>
            <a:endParaRPr lang="en-US" dirty="0"/>
          </a:p>
        </p:txBody>
      </p:sp>
    </p:spTree>
    <p:extLst>
      <p:ext uri="{BB962C8B-B14F-4D97-AF65-F5344CB8AC3E}">
        <p14:creationId xmlns:p14="http://schemas.microsoft.com/office/powerpoint/2010/main" val="2123614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sz="3200" b="1" u="sng" dirty="0"/>
              <a:t>Detailed </a:t>
            </a:r>
            <a:r>
              <a:rPr lang="en-US" sz="3200" b="1" u="sng" dirty="0" smtClean="0"/>
              <a:t>component   (3/3)</a:t>
            </a:r>
            <a:endParaRPr lang="en-US" sz="3200" dirty="0"/>
          </a:p>
        </p:txBody>
      </p:sp>
      <p:sp>
        <p:nvSpPr>
          <p:cNvPr id="3" name="Content Placeholder 2"/>
          <p:cNvSpPr>
            <a:spLocks noGrp="1"/>
          </p:cNvSpPr>
          <p:nvPr>
            <p:ph idx="1"/>
          </p:nvPr>
        </p:nvSpPr>
        <p:spPr>
          <a:xfrm>
            <a:off x="533400" y="1100628"/>
            <a:ext cx="8077200" cy="5300172"/>
          </a:xfrm>
        </p:spPr>
        <p:txBody>
          <a:bodyPr>
            <a:normAutofit lnSpcReduction="10000"/>
          </a:bodyPr>
          <a:lstStyle/>
          <a:p>
            <a:r>
              <a:rPr lang="en-US" sz="2400" u="sng" dirty="0"/>
              <a:t>Developmental </a:t>
            </a:r>
            <a:r>
              <a:rPr lang="en-US" sz="2400" u="sng" dirty="0" err="1" smtClean="0"/>
              <a:t>Hx</a:t>
            </a:r>
            <a:r>
              <a:rPr lang="en-US" sz="2400" u="sng" dirty="0"/>
              <a:t> </a:t>
            </a:r>
            <a:r>
              <a:rPr lang="en-US" sz="2400" u="sng" dirty="0" smtClean="0"/>
              <a:t>- Gender </a:t>
            </a:r>
            <a:r>
              <a:rPr lang="en-US" sz="2400" u="sng" dirty="0"/>
              <a:t>Development </a:t>
            </a:r>
            <a:r>
              <a:rPr lang="en-US" sz="2400" u="sng" dirty="0" smtClean="0"/>
              <a:t>Focus</a:t>
            </a:r>
          </a:p>
          <a:p>
            <a:endParaRPr lang="en-US" sz="2400" u="sng" dirty="0" smtClean="0"/>
          </a:p>
          <a:p>
            <a:pPr marL="0" indent="0">
              <a:buNone/>
            </a:pPr>
            <a:r>
              <a:rPr lang="en-US" sz="2400" dirty="0" smtClean="0"/>
              <a:t>- </a:t>
            </a:r>
            <a:r>
              <a:rPr lang="en-US" sz="2400" u="sng" dirty="0"/>
              <a:t>First knew </a:t>
            </a:r>
            <a:r>
              <a:rPr lang="en-US" sz="2400" dirty="0"/>
              <a:t>sex </a:t>
            </a:r>
            <a:r>
              <a:rPr lang="en-US" sz="2400" dirty="0" smtClean="0"/>
              <a:t>or thought </a:t>
            </a:r>
            <a:r>
              <a:rPr lang="en-US" sz="2400" dirty="0"/>
              <a:t>something </a:t>
            </a:r>
            <a:r>
              <a:rPr lang="en-US" sz="2400" u="sng" dirty="0"/>
              <a:t>different</a:t>
            </a:r>
            <a:r>
              <a:rPr lang="en-US" sz="2400" dirty="0"/>
              <a:t> about </a:t>
            </a:r>
            <a:r>
              <a:rPr lang="en-US" sz="2400" dirty="0" smtClean="0"/>
              <a:t>self</a:t>
            </a:r>
          </a:p>
          <a:p>
            <a:pPr marL="0" indent="0">
              <a:buNone/>
            </a:pPr>
            <a:r>
              <a:rPr lang="en-US" sz="2400" dirty="0" smtClean="0"/>
              <a:t>- </a:t>
            </a:r>
            <a:r>
              <a:rPr lang="en-US" sz="2400" u="sng" dirty="0" smtClean="0"/>
              <a:t>Early View </a:t>
            </a:r>
            <a:r>
              <a:rPr lang="en-US" sz="2400" dirty="0" smtClean="0"/>
              <a:t>of </a:t>
            </a:r>
            <a:r>
              <a:rPr lang="en-US" sz="2400" u="sng" dirty="0" smtClean="0"/>
              <a:t>primary sex characteristic </a:t>
            </a:r>
            <a:r>
              <a:rPr lang="en-US" sz="2400" dirty="0" smtClean="0"/>
              <a:t>– Penis / Vagina</a:t>
            </a:r>
            <a:endParaRPr lang="en-US" sz="2400" dirty="0"/>
          </a:p>
          <a:p>
            <a:pPr marL="0" indent="0">
              <a:buNone/>
            </a:pPr>
            <a:r>
              <a:rPr lang="en-US" sz="2400" dirty="0" smtClean="0"/>
              <a:t>- </a:t>
            </a:r>
            <a:r>
              <a:rPr lang="en-US" sz="2400" u="sng" dirty="0"/>
              <a:t>Latency Age </a:t>
            </a:r>
            <a:r>
              <a:rPr lang="en-US" sz="2400" dirty="0" smtClean="0"/>
              <a:t> </a:t>
            </a:r>
            <a:r>
              <a:rPr lang="en-US" sz="2400" dirty="0"/>
              <a:t>– play, attire, behaviors, </a:t>
            </a:r>
            <a:r>
              <a:rPr lang="en-US" sz="2400" dirty="0" smtClean="0"/>
              <a:t>family/school/friend responses/</a:t>
            </a:r>
            <a:r>
              <a:rPr lang="en-US" sz="2400" dirty="0" err="1" smtClean="0"/>
              <a:t>Rxn’s</a:t>
            </a:r>
            <a:endParaRPr lang="en-US" sz="2400" dirty="0"/>
          </a:p>
          <a:p>
            <a:pPr marL="0" indent="0">
              <a:buNone/>
            </a:pPr>
            <a:r>
              <a:rPr lang="en-US" sz="2400" dirty="0" smtClean="0"/>
              <a:t>- </a:t>
            </a:r>
            <a:r>
              <a:rPr lang="en-US" sz="2400" u="sng" dirty="0"/>
              <a:t>Puberty</a:t>
            </a:r>
            <a:r>
              <a:rPr lang="en-US" sz="2400" dirty="0"/>
              <a:t> – first menses, first wet dream, breast/body </a:t>
            </a:r>
            <a:r>
              <a:rPr lang="en-US" sz="2400" dirty="0" smtClean="0"/>
              <a:t>hair/ 	voice </a:t>
            </a:r>
            <a:r>
              <a:rPr lang="en-US" sz="2400" dirty="0"/>
              <a:t>development hurdles if puberty not </a:t>
            </a:r>
            <a:r>
              <a:rPr lang="en-US" sz="2400" dirty="0" smtClean="0"/>
              <a:t>inhibited &gt; 	How was this period?</a:t>
            </a:r>
            <a:endParaRPr lang="en-US" sz="2400" dirty="0"/>
          </a:p>
          <a:p>
            <a:pPr marL="0" indent="0">
              <a:buNone/>
            </a:pPr>
            <a:r>
              <a:rPr lang="en-US" sz="2400" dirty="0" smtClean="0"/>
              <a:t>- </a:t>
            </a:r>
            <a:r>
              <a:rPr lang="en-US" sz="2400" u="sng" dirty="0"/>
              <a:t>Adolescence</a:t>
            </a:r>
            <a:r>
              <a:rPr lang="en-US" sz="2400" dirty="0"/>
              <a:t>  - more </a:t>
            </a:r>
            <a:r>
              <a:rPr lang="en-US" sz="2400" u="sng" dirty="0"/>
              <a:t>secondary sex characteristic </a:t>
            </a:r>
            <a:r>
              <a:rPr lang="en-US" sz="2400" dirty="0"/>
              <a:t>development, social,  clubs/sports/drama, </a:t>
            </a:r>
            <a:r>
              <a:rPr lang="en-US" sz="2400" dirty="0" smtClean="0"/>
              <a:t>Kicked out, D’s </a:t>
            </a:r>
            <a:r>
              <a:rPr lang="en-US" sz="2400" dirty="0"/>
              <a:t>&amp; A, Suicide, </a:t>
            </a:r>
            <a:r>
              <a:rPr lang="en-US" sz="2400" dirty="0" smtClean="0"/>
              <a:t>Harassed/Bullied/Assaulted</a:t>
            </a:r>
            <a:r>
              <a:rPr lang="en-US" sz="2400" dirty="0"/>
              <a:t>/</a:t>
            </a:r>
            <a:r>
              <a:rPr lang="en-US" sz="2400" dirty="0" smtClean="0"/>
              <a:t> LGBT Connection</a:t>
            </a:r>
          </a:p>
          <a:p>
            <a:pPr marL="0" indent="0">
              <a:buNone/>
            </a:pPr>
            <a:r>
              <a:rPr lang="en-US" sz="2400" dirty="0" smtClean="0"/>
              <a:t>- </a:t>
            </a:r>
            <a:r>
              <a:rPr lang="en-US" sz="2400" u="sng" dirty="0" smtClean="0"/>
              <a:t>Come out </a:t>
            </a:r>
            <a:r>
              <a:rPr lang="en-US" sz="2400" dirty="0" smtClean="0"/>
              <a:t>to whom? when?– As Gay? Lesbian? Transgender?</a:t>
            </a:r>
            <a:endParaRPr lang="en-US" sz="2400" dirty="0"/>
          </a:p>
          <a:p>
            <a:endParaRPr lang="en-US" dirty="0"/>
          </a:p>
        </p:txBody>
      </p:sp>
    </p:spTree>
    <p:extLst>
      <p:ext uri="{BB962C8B-B14F-4D97-AF65-F5344CB8AC3E}">
        <p14:creationId xmlns:p14="http://schemas.microsoft.com/office/powerpoint/2010/main" val="4098333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371599"/>
          </a:xfrm>
        </p:spPr>
        <p:txBody>
          <a:bodyPr>
            <a:normAutofit/>
          </a:bodyPr>
          <a:lstStyle/>
          <a:p>
            <a:r>
              <a:rPr lang="en-US" sz="4000" b="1" dirty="0" smtClean="0"/>
              <a:t>Transgender </a:t>
            </a:r>
            <a:r>
              <a:rPr lang="en-US" sz="4000" b="1" dirty="0" smtClean="0"/>
              <a:t>Adolescents</a:t>
            </a:r>
            <a:endParaRPr lang="en-US" sz="4000" b="1" dirty="0"/>
          </a:p>
        </p:txBody>
      </p:sp>
      <p:sp>
        <p:nvSpPr>
          <p:cNvPr id="3" name="Subtitle 2"/>
          <p:cNvSpPr>
            <a:spLocks noGrp="1"/>
          </p:cNvSpPr>
          <p:nvPr>
            <p:ph type="subTitle" idx="1"/>
          </p:nvPr>
        </p:nvSpPr>
        <p:spPr>
          <a:xfrm>
            <a:off x="838200" y="3429000"/>
            <a:ext cx="6934200" cy="2743200"/>
          </a:xfrm>
        </p:spPr>
        <p:txBody>
          <a:bodyPr>
            <a:normAutofit/>
          </a:bodyPr>
          <a:lstStyle/>
          <a:p>
            <a:r>
              <a:rPr lang="en-US" sz="2400" b="1" dirty="0" smtClean="0"/>
              <a:t>NMCSD Psychiatry Grand rounds</a:t>
            </a:r>
          </a:p>
          <a:p>
            <a:r>
              <a:rPr lang="en-US" sz="2400" b="1" dirty="0" smtClean="0"/>
              <a:t>March 13, </a:t>
            </a:r>
            <a:r>
              <a:rPr lang="en-US" sz="2400" b="1" dirty="0" smtClean="0"/>
              <a:t>2016</a:t>
            </a:r>
          </a:p>
          <a:p>
            <a:endParaRPr lang="en-US" sz="2400" b="1" dirty="0"/>
          </a:p>
          <a:p>
            <a:r>
              <a:rPr lang="en-US" sz="2400" b="1" dirty="0" smtClean="0"/>
              <a:t>Tom </a:t>
            </a:r>
            <a:r>
              <a:rPr lang="en-US" sz="2400" b="1" dirty="0" smtClean="0"/>
              <a:t>DeBlois, M.D</a:t>
            </a:r>
            <a:r>
              <a:rPr lang="en-US" sz="2400" b="1" dirty="0" smtClean="0"/>
              <a:t>.</a:t>
            </a:r>
            <a:endParaRPr lang="en-US" sz="2400" b="1" dirty="0" smtClean="0"/>
          </a:p>
        </p:txBody>
      </p:sp>
    </p:spTree>
    <p:extLst>
      <p:ext uri="{BB962C8B-B14F-4D97-AF65-F5344CB8AC3E}">
        <p14:creationId xmlns:p14="http://schemas.microsoft.com/office/powerpoint/2010/main" val="940162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472440"/>
          </a:xfrm>
        </p:spPr>
        <p:txBody>
          <a:bodyPr>
            <a:normAutofit fontScale="90000"/>
          </a:bodyPr>
          <a:lstStyle/>
          <a:p>
            <a:pPr algn="ctr"/>
            <a:r>
              <a:rPr lang="en-US" b="1" u="sng" dirty="0"/>
              <a:t>D</a:t>
            </a:r>
            <a:r>
              <a:rPr lang="en-US" b="1" u="sng" dirty="0" smtClean="0"/>
              <a:t>efinitions</a:t>
            </a:r>
            <a:endParaRPr lang="en-US" b="1" u="sng" dirty="0"/>
          </a:p>
        </p:txBody>
      </p:sp>
      <p:sp>
        <p:nvSpPr>
          <p:cNvPr id="3" name="Content Placeholder 2"/>
          <p:cNvSpPr>
            <a:spLocks noGrp="1"/>
          </p:cNvSpPr>
          <p:nvPr>
            <p:ph idx="1"/>
          </p:nvPr>
        </p:nvSpPr>
        <p:spPr>
          <a:xfrm>
            <a:off x="152400" y="990600"/>
            <a:ext cx="8991600" cy="5867400"/>
          </a:xfrm>
        </p:spPr>
        <p:txBody>
          <a:bodyPr>
            <a:noAutofit/>
          </a:bodyPr>
          <a:lstStyle/>
          <a:p>
            <a:r>
              <a:rPr lang="en-US" sz="2000" u="sng" dirty="0" smtClean="0"/>
              <a:t>Sex </a:t>
            </a:r>
            <a:r>
              <a:rPr lang="en-US" sz="2000" dirty="0" smtClean="0"/>
              <a:t>– anatomically </a:t>
            </a:r>
            <a:r>
              <a:rPr lang="en-US" sz="2000" dirty="0" smtClean="0"/>
              <a:t>male (testes) or female (ovaries)</a:t>
            </a:r>
          </a:p>
          <a:p>
            <a:r>
              <a:rPr lang="en-US" sz="2000" u="sng" dirty="0" smtClean="0"/>
              <a:t>Gender </a:t>
            </a:r>
            <a:r>
              <a:rPr lang="en-US" sz="2000" dirty="0" smtClean="0"/>
              <a:t>– what the person feels like internally, their sense of self as male or female or fluid (sense fluctuates/development?) </a:t>
            </a:r>
          </a:p>
          <a:p>
            <a:r>
              <a:rPr lang="en-US" sz="2000" u="sng" dirty="0" smtClean="0"/>
              <a:t>Primary </a:t>
            </a:r>
            <a:r>
              <a:rPr lang="en-US" sz="2000" u="sng" dirty="0" smtClean="0"/>
              <a:t>sex characteristics </a:t>
            </a:r>
            <a:r>
              <a:rPr lang="en-US" sz="2000" dirty="0" smtClean="0"/>
              <a:t>– reproductive features such as testes, ovaries, external genitalia</a:t>
            </a:r>
          </a:p>
          <a:p>
            <a:r>
              <a:rPr lang="en-US" sz="2000" u="sng" dirty="0" smtClean="0"/>
              <a:t>Secondary sex characteristics </a:t>
            </a:r>
            <a:r>
              <a:rPr lang="en-US" sz="2000" dirty="0" smtClean="0"/>
              <a:t>– non-reproductive features such as breasts, facial hair, Adam's apple, pubic hair, muscle mass, pelvic/hip structure</a:t>
            </a:r>
          </a:p>
          <a:p>
            <a:r>
              <a:rPr lang="en-US" sz="2000" u="sng" dirty="0" smtClean="0"/>
              <a:t>NFTM</a:t>
            </a:r>
            <a:r>
              <a:rPr lang="en-US" sz="2000" dirty="0" smtClean="0"/>
              <a:t> – Natal Female to Transgender MALE</a:t>
            </a:r>
          </a:p>
          <a:p>
            <a:r>
              <a:rPr lang="en-US" sz="2000" u="sng" dirty="0" smtClean="0"/>
              <a:t>NMTF</a:t>
            </a:r>
            <a:r>
              <a:rPr lang="en-US" sz="2000" dirty="0" smtClean="0"/>
              <a:t> – Natal Male to Transgender FEMALE</a:t>
            </a:r>
          </a:p>
          <a:p>
            <a:r>
              <a:rPr lang="en-US" sz="2000" u="sng" dirty="0" smtClean="0"/>
              <a:t>Natal gender </a:t>
            </a:r>
            <a:r>
              <a:rPr lang="en-US" sz="2000" dirty="0" smtClean="0"/>
              <a:t>– assigned or birth </a:t>
            </a:r>
            <a:r>
              <a:rPr lang="en-US" sz="2000" dirty="0" smtClean="0"/>
              <a:t>gender</a:t>
            </a:r>
          </a:p>
          <a:p>
            <a:r>
              <a:rPr lang="en-US" sz="2000" u="sng" dirty="0" smtClean="0"/>
              <a:t>Cisgender </a:t>
            </a:r>
            <a:r>
              <a:rPr lang="en-US" sz="2000" dirty="0" smtClean="0"/>
              <a:t>– internal gender identity congruent w/ birth sex / sex &amp; gender match (majority – thus why sex and gender terms are interchanged)</a:t>
            </a:r>
          </a:p>
          <a:p>
            <a:r>
              <a:rPr lang="en-US" sz="2000" u="sng" dirty="0" smtClean="0"/>
              <a:t>Transgender</a:t>
            </a:r>
            <a:r>
              <a:rPr lang="en-US" sz="2000" dirty="0" smtClean="0"/>
              <a:t> – </a:t>
            </a:r>
            <a:r>
              <a:rPr lang="en-US" sz="2000" dirty="0"/>
              <a:t>internal gender </a:t>
            </a:r>
            <a:r>
              <a:rPr lang="en-US" sz="2000" dirty="0" smtClean="0"/>
              <a:t>identity/experience NOT congruent </a:t>
            </a:r>
            <a:r>
              <a:rPr lang="en-US" sz="2000" dirty="0"/>
              <a:t>w/ birth </a:t>
            </a:r>
            <a:r>
              <a:rPr lang="en-US" sz="2000" dirty="0" smtClean="0"/>
              <a:t>sex</a:t>
            </a:r>
          </a:p>
          <a:p>
            <a:r>
              <a:rPr lang="en-US" sz="2000" u="sng" dirty="0" smtClean="0"/>
              <a:t>Gender fluid </a:t>
            </a:r>
            <a:r>
              <a:rPr lang="en-US" sz="2000" dirty="0" smtClean="0"/>
              <a:t>– internal gender identity/experience fluctuates &amp; may desire he/she/they pronouns.</a:t>
            </a:r>
            <a:endParaRPr lang="en-US" sz="2000" dirty="0"/>
          </a:p>
        </p:txBody>
      </p:sp>
    </p:spTree>
    <p:extLst>
      <p:ext uri="{BB962C8B-B14F-4D97-AF65-F5344CB8AC3E}">
        <p14:creationId xmlns:p14="http://schemas.microsoft.com/office/powerpoint/2010/main" val="2022840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ctr"/>
            <a:r>
              <a:rPr lang="en-US" sz="3600" b="1" u="sng" dirty="0" smtClean="0"/>
              <a:t>Interview PEARLS – Basic approach</a:t>
            </a:r>
            <a:endParaRPr lang="en-US" sz="3600" b="1" u="sng" dirty="0"/>
          </a:p>
        </p:txBody>
      </p:sp>
      <p:sp>
        <p:nvSpPr>
          <p:cNvPr id="3" name="Content Placeholder 2"/>
          <p:cNvSpPr>
            <a:spLocks noGrp="1"/>
          </p:cNvSpPr>
          <p:nvPr>
            <p:ph idx="1"/>
          </p:nvPr>
        </p:nvSpPr>
        <p:spPr>
          <a:xfrm>
            <a:off x="822960" y="1219200"/>
            <a:ext cx="7520940" cy="5105400"/>
          </a:xfrm>
        </p:spPr>
        <p:txBody>
          <a:bodyPr>
            <a:normAutofit/>
          </a:bodyPr>
          <a:lstStyle/>
          <a:p>
            <a:pPr algn="ctr"/>
            <a:r>
              <a:rPr lang="en-US" sz="1800" dirty="0" smtClean="0"/>
              <a:t>Mantra ….  “AFFIRM”</a:t>
            </a:r>
          </a:p>
          <a:p>
            <a:r>
              <a:rPr lang="en-US" sz="1800" u="sng" dirty="0" smtClean="0"/>
              <a:t>Listen</a:t>
            </a:r>
            <a:r>
              <a:rPr lang="en-US" sz="1800" dirty="0" smtClean="0"/>
              <a:t> – Show an interest in their </a:t>
            </a:r>
            <a:r>
              <a:rPr lang="en-US" sz="1800" u="sng" dirty="0" smtClean="0"/>
              <a:t>life story </a:t>
            </a:r>
            <a:r>
              <a:rPr lang="en-US" sz="1800" dirty="0" smtClean="0"/>
              <a:t>and </a:t>
            </a:r>
            <a:r>
              <a:rPr lang="en-US" sz="1800" u="sng" dirty="0" smtClean="0"/>
              <a:t>human development</a:t>
            </a:r>
          </a:p>
          <a:p>
            <a:r>
              <a:rPr lang="en-US" sz="1800" dirty="0" smtClean="0"/>
              <a:t>Observe &amp; analyze distress (“dysphoria”)</a:t>
            </a:r>
          </a:p>
          <a:p>
            <a:r>
              <a:rPr lang="en-US" sz="1800" u="sng" dirty="0" smtClean="0"/>
              <a:t>Be Affirming </a:t>
            </a:r>
            <a:r>
              <a:rPr lang="en-US" sz="1800" dirty="0" smtClean="0"/>
              <a:t>(like we should be doing with all our folks) …. State as a fact, maintain as true, offer support &amp; encouragement  and start to build rapport.</a:t>
            </a:r>
          </a:p>
          <a:p>
            <a:r>
              <a:rPr lang="en-US" sz="1800" dirty="0" smtClean="0"/>
              <a:t>Use preferred </a:t>
            </a:r>
            <a:r>
              <a:rPr lang="en-US" sz="1800" u="sng" dirty="0" smtClean="0"/>
              <a:t>pronouns</a:t>
            </a:r>
            <a:r>
              <a:rPr lang="en-US" sz="1800" dirty="0" smtClean="0"/>
              <a:t> and </a:t>
            </a:r>
            <a:r>
              <a:rPr lang="en-US" sz="1800" u="sng" dirty="0" smtClean="0"/>
              <a:t>transgender names </a:t>
            </a:r>
            <a:r>
              <a:rPr lang="en-US" sz="1800" dirty="0" smtClean="0"/>
              <a:t>when given permission</a:t>
            </a:r>
          </a:p>
          <a:p>
            <a:r>
              <a:rPr lang="en-US" sz="1800" u="sng" dirty="0" smtClean="0"/>
              <a:t>Consent</a:t>
            </a:r>
            <a:r>
              <a:rPr lang="en-US" sz="1800" dirty="0" smtClean="0"/>
              <a:t>: Assess for soundness of judgment, insight, cognition, and emotions – general capacity to make medical and legal decisions about transition (treatment, changing name and gender on legal documents), BUT realize we are NOT assessing soundness to be transgender which is not a choice…It just is… AND we are not completing a technical legal forensic evaluation for competency.</a:t>
            </a:r>
          </a:p>
          <a:p>
            <a:r>
              <a:rPr lang="en-US" sz="1800" u="sng" dirty="0" smtClean="0"/>
              <a:t>Be Humble</a:t>
            </a:r>
            <a:r>
              <a:rPr lang="en-US" sz="1800" dirty="0" smtClean="0"/>
              <a:t>!   Offer an apology for future misspoken errors in name, pronouns, or in general understanding of being transgender.  </a:t>
            </a:r>
          </a:p>
          <a:p>
            <a:r>
              <a:rPr lang="en-US" sz="1800" dirty="0" smtClean="0"/>
              <a:t>Know your own </a:t>
            </a:r>
            <a:r>
              <a:rPr lang="en-US" sz="1800" u="sng" dirty="0" smtClean="0"/>
              <a:t>countertransference </a:t>
            </a:r>
            <a:r>
              <a:rPr lang="en-US" sz="1800" dirty="0" smtClean="0"/>
              <a:t>and </a:t>
            </a:r>
            <a:r>
              <a:rPr lang="en-US" sz="1800" u="sng" dirty="0" smtClean="0"/>
              <a:t>address it </a:t>
            </a:r>
            <a:r>
              <a:rPr lang="en-US" sz="1800" dirty="0" smtClean="0"/>
              <a:t>accordingly.</a:t>
            </a:r>
          </a:p>
          <a:p>
            <a:endParaRPr lang="en-US" dirty="0"/>
          </a:p>
        </p:txBody>
      </p:sp>
    </p:spTree>
    <p:extLst>
      <p:ext uri="{BB962C8B-B14F-4D97-AF65-F5344CB8AC3E}">
        <p14:creationId xmlns:p14="http://schemas.microsoft.com/office/powerpoint/2010/main" val="869089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ctr"/>
            <a:r>
              <a:rPr lang="en-US" b="1" u="sng" dirty="0" smtClean="0"/>
              <a:t>Dysphoria  (1/3)</a:t>
            </a:r>
            <a:endParaRPr lang="en-US" b="1" u="sng" dirty="0"/>
          </a:p>
        </p:txBody>
      </p:sp>
      <p:sp>
        <p:nvSpPr>
          <p:cNvPr id="3" name="Content Placeholder 2"/>
          <p:cNvSpPr>
            <a:spLocks noGrp="1"/>
          </p:cNvSpPr>
          <p:nvPr>
            <p:ph idx="1"/>
          </p:nvPr>
        </p:nvSpPr>
        <p:spPr>
          <a:xfrm>
            <a:off x="609600" y="1219200"/>
            <a:ext cx="7848600" cy="5181600"/>
          </a:xfrm>
        </p:spPr>
        <p:txBody>
          <a:bodyPr>
            <a:normAutofit lnSpcReduction="10000"/>
          </a:bodyPr>
          <a:lstStyle/>
          <a:p>
            <a:r>
              <a:rPr lang="en-US" sz="2400" dirty="0" smtClean="0"/>
              <a:t>Dysphoric Spectrum </a:t>
            </a:r>
            <a:r>
              <a:rPr lang="en-US" sz="2400" dirty="0"/>
              <a:t>– </a:t>
            </a:r>
            <a:r>
              <a:rPr lang="en-US" sz="2400" dirty="0" smtClean="0"/>
              <a:t>None </a:t>
            </a:r>
            <a:r>
              <a:rPr lang="en-US" sz="2400" dirty="0"/>
              <a:t>to </a:t>
            </a:r>
            <a:r>
              <a:rPr lang="en-US" sz="2400" dirty="0" smtClean="0"/>
              <a:t>Debilitating</a:t>
            </a:r>
          </a:p>
          <a:p>
            <a:endParaRPr lang="en-US" sz="2400" dirty="0" smtClean="0"/>
          </a:p>
          <a:p>
            <a:r>
              <a:rPr lang="en-US" sz="2400" dirty="0" smtClean="0"/>
              <a:t>Dysphoric Roots:  </a:t>
            </a:r>
            <a:r>
              <a:rPr lang="en-US" sz="2400" u="sng" dirty="0" smtClean="0"/>
              <a:t>DSM</a:t>
            </a:r>
            <a:r>
              <a:rPr lang="en-US" sz="2400" dirty="0" smtClean="0"/>
              <a:t> – roots dysphoria from the individual’s view of their Natal gender; </a:t>
            </a:r>
            <a:r>
              <a:rPr lang="en-US" sz="2400" u="sng" dirty="0" smtClean="0"/>
              <a:t>Clinically</a:t>
            </a:r>
            <a:r>
              <a:rPr lang="en-US" sz="2400" dirty="0" smtClean="0"/>
              <a:t>,  dysphoria root is often related to </a:t>
            </a:r>
            <a:r>
              <a:rPr lang="en-US" sz="2400" dirty="0"/>
              <a:t>f</a:t>
            </a:r>
            <a:r>
              <a:rPr lang="en-US" sz="2400" dirty="0" smtClean="0"/>
              <a:t>amily’s/Society’s negative view of their Transgender state)</a:t>
            </a:r>
          </a:p>
          <a:p>
            <a:endParaRPr lang="en-US" sz="2400" dirty="0" smtClean="0"/>
          </a:p>
          <a:p>
            <a:r>
              <a:rPr lang="en-US" sz="2400" dirty="0" smtClean="0"/>
              <a:t>Protective Factors:  Accepting &amp; supportive family, friends and colleagues, access to medical care to transition</a:t>
            </a:r>
          </a:p>
          <a:p>
            <a:endParaRPr lang="en-US" sz="2400" dirty="0" smtClean="0"/>
          </a:p>
          <a:p>
            <a:r>
              <a:rPr lang="en-US" sz="2400" dirty="0" smtClean="0"/>
              <a:t>Complicating Factors:  Rejection from family/employer, drugs &amp; alcohol, depression &amp; other mental or physical health problems, suicidal/self harm thinking</a:t>
            </a:r>
            <a:endParaRPr lang="en-US" sz="2400" dirty="0"/>
          </a:p>
          <a:p>
            <a:endParaRPr lang="en-US" dirty="0"/>
          </a:p>
        </p:txBody>
      </p:sp>
    </p:spTree>
    <p:extLst>
      <p:ext uri="{BB962C8B-B14F-4D97-AF65-F5344CB8AC3E}">
        <p14:creationId xmlns:p14="http://schemas.microsoft.com/office/powerpoint/2010/main" val="108352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t>Dysphoria</a:t>
            </a:r>
            <a:r>
              <a:rPr lang="en-US" sz="4000" b="1" u="sng" dirty="0" smtClean="0"/>
              <a:t>  (2/3)</a:t>
            </a:r>
            <a:endParaRPr lang="en-US" sz="4000" b="1" u="sng" dirty="0"/>
          </a:p>
        </p:txBody>
      </p:sp>
      <p:sp>
        <p:nvSpPr>
          <p:cNvPr id="3" name="Content Placeholder 2"/>
          <p:cNvSpPr>
            <a:spLocks noGrp="1"/>
          </p:cNvSpPr>
          <p:nvPr>
            <p:ph idx="1"/>
          </p:nvPr>
        </p:nvSpPr>
        <p:spPr>
          <a:xfrm>
            <a:off x="822960" y="1447800"/>
            <a:ext cx="7520940" cy="4495800"/>
          </a:xfrm>
        </p:spPr>
        <p:txBody>
          <a:bodyPr>
            <a:normAutofit fontScale="92500" lnSpcReduction="10000"/>
          </a:bodyPr>
          <a:lstStyle/>
          <a:p>
            <a:r>
              <a:rPr lang="en-US" sz="2600" dirty="0"/>
              <a:t>Dysphoria Time line (History)  - Childhood, Adolescents, Young Adulthood, Older </a:t>
            </a:r>
            <a:r>
              <a:rPr lang="en-US" sz="2600" dirty="0" smtClean="0"/>
              <a:t>Adults</a:t>
            </a:r>
          </a:p>
          <a:p>
            <a:pPr marL="0" indent="0">
              <a:buNone/>
            </a:pPr>
            <a:endParaRPr lang="en-US" sz="2600" dirty="0"/>
          </a:p>
          <a:p>
            <a:r>
              <a:rPr lang="en-US" sz="2600" dirty="0"/>
              <a:t>Realize many have already been out as transgender for years in their </a:t>
            </a:r>
            <a:r>
              <a:rPr lang="en-US" sz="2600" dirty="0" smtClean="0"/>
              <a:t>“outside </a:t>
            </a:r>
            <a:r>
              <a:rPr lang="en-US" sz="2600" dirty="0"/>
              <a:t>the </a:t>
            </a:r>
            <a:r>
              <a:rPr lang="en-US" sz="2600" dirty="0" smtClean="0"/>
              <a:t>military lives,” </a:t>
            </a:r>
            <a:r>
              <a:rPr lang="en-US" sz="2600" dirty="0"/>
              <a:t>so dysphoria may have </a:t>
            </a:r>
            <a:r>
              <a:rPr lang="en-US" sz="2600" dirty="0" smtClean="0"/>
              <a:t>already been </a:t>
            </a:r>
            <a:r>
              <a:rPr lang="en-US" sz="2600" dirty="0"/>
              <a:t>addressed </a:t>
            </a:r>
            <a:r>
              <a:rPr lang="en-US" sz="2600" dirty="0" smtClean="0"/>
              <a:t>fully or to </a:t>
            </a:r>
            <a:r>
              <a:rPr lang="en-US" sz="2600" dirty="0"/>
              <a:t>a certain </a:t>
            </a:r>
            <a:r>
              <a:rPr lang="en-US" sz="2600" dirty="0" smtClean="0"/>
              <a:t>extent</a:t>
            </a:r>
          </a:p>
          <a:p>
            <a:pPr marL="0" indent="0">
              <a:buNone/>
            </a:pPr>
            <a:r>
              <a:rPr lang="en-US" sz="2600" dirty="0" smtClean="0"/>
              <a:t> </a:t>
            </a:r>
          </a:p>
          <a:p>
            <a:pPr marL="0" indent="0">
              <a:buNone/>
            </a:pPr>
            <a:r>
              <a:rPr lang="en-US" sz="2600" dirty="0"/>
              <a:t>	</a:t>
            </a:r>
            <a:r>
              <a:rPr lang="en-US" sz="2600" dirty="0" smtClean="0"/>
              <a:t>*</a:t>
            </a:r>
            <a:r>
              <a:rPr lang="en-US" sz="2200" dirty="0" smtClean="0"/>
              <a:t>If you Feel Real &amp; Supported  &gt;  There’s Less Dysphoria </a:t>
            </a:r>
          </a:p>
          <a:p>
            <a:endParaRPr lang="en-US" sz="2200" dirty="0" smtClean="0"/>
          </a:p>
          <a:p>
            <a:r>
              <a:rPr lang="en-US" sz="2600" dirty="0" smtClean="0"/>
              <a:t>Assess </a:t>
            </a:r>
            <a:r>
              <a:rPr lang="en-US" sz="2600" dirty="0"/>
              <a:t>for safety as this is a very high risk population for </a:t>
            </a:r>
            <a:r>
              <a:rPr lang="en-US" sz="2600" dirty="0" smtClean="0"/>
              <a:t>suicide</a:t>
            </a:r>
            <a:endParaRPr lang="en-US" sz="2600" dirty="0"/>
          </a:p>
          <a:p>
            <a:endParaRPr lang="en-US" dirty="0"/>
          </a:p>
        </p:txBody>
      </p:sp>
    </p:spTree>
    <p:extLst>
      <p:ext uri="{BB962C8B-B14F-4D97-AF65-F5344CB8AC3E}">
        <p14:creationId xmlns:p14="http://schemas.microsoft.com/office/powerpoint/2010/main" val="254438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7505700" cy="853440"/>
          </a:xfrm>
        </p:spPr>
        <p:txBody>
          <a:bodyPr>
            <a:noAutofit/>
          </a:bodyPr>
          <a:lstStyle/>
          <a:p>
            <a:pPr algn="ctr"/>
            <a:r>
              <a:rPr lang="en-US" sz="2800" b="1" u="sng" dirty="0" smtClean="0"/>
              <a:t>DSM-V (302.6) </a:t>
            </a:r>
            <a:br>
              <a:rPr lang="en-US" sz="2800" b="1" u="sng" dirty="0" smtClean="0"/>
            </a:br>
            <a:r>
              <a:rPr lang="en-US" sz="2800" b="1" u="sng" dirty="0" smtClean="0"/>
              <a:t>Gender Dysphoria in Children</a:t>
            </a:r>
            <a:endParaRPr lang="en-US" sz="2800" b="1" u="sng" dirty="0"/>
          </a:p>
        </p:txBody>
      </p:sp>
      <p:sp>
        <p:nvSpPr>
          <p:cNvPr id="3" name="Content Placeholder 2"/>
          <p:cNvSpPr>
            <a:spLocks noGrp="1"/>
          </p:cNvSpPr>
          <p:nvPr>
            <p:ph idx="1"/>
          </p:nvPr>
        </p:nvSpPr>
        <p:spPr>
          <a:xfrm>
            <a:off x="822960" y="1371600"/>
            <a:ext cx="7520940" cy="4648200"/>
          </a:xfrm>
        </p:spPr>
        <p:txBody>
          <a:bodyPr>
            <a:noAutofit/>
          </a:bodyPr>
          <a:lstStyle/>
          <a:p>
            <a:pPr>
              <a:buAutoNum type="alphaUcPeriod"/>
            </a:pPr>
            <a:r>
              <a:rPr lang="en-US" sz="1800" dirty="0" smtClean="0"/>
              <a:t>Marked incongruence between experienced/expressed gender (Trans- ) and assigned gender (Natal-), for at least 6 months, &amp; manifested by 6 of the following:</a:t>
            </a:r>
          </a:p>
          <a:p>
            <a:pPr marL="0" lvl="1" indent="0">
              <a:buNone/>
            </a:pPr>
            <a:r>
              <a:rPr lang="en-US" sz="1800" dirty="0" smtClean="0"/>
              <a:t>       1.  Strong Desire to be or an Insistence that One </a:t>
            </a:r>
            <a:r>
              <a:rPr lang="en-US" sz="1800" dirty="0"/>
              <a:t>I</a:t>
            </a:r>
            <a:r>
              <a:rPr lang="en-US" sz="1800" dirty="0" smtClean="0"/>
              <a:t>s the Other Gender</a:t>
            </a:r>
          </a:p>
          <a:p>
            <a:pPr marL="0" lvl="1" indent="0">
              <a:buNone/>
            </a:pPr>
            <a:r>
              <a:rPr lang="en-US" sz="1800" dirty="0" smtClean="0"/>
              <a:t>       2.  Strong preference to wearing clothing of other gender and strong resistance to     wearing clothing of assigned gender (Natal)</a:t>
            </a:r>
          </a:p>
          <a:p>
            <a:pPr marL="0" lvl="1" indent="0">
              <a:buNone/>
            </a:pPr>
            <a:r>
              <a:rPr lang="en-US" sz="1800" dirty="0"/>
              <a:t> </a:t>
            </a:r>
            <a:r>
              <a:rPr lang="en-US" sz="1800" dirty="0" smtClean="0"/>
              <a:t>      3.  Strong preference for cross-gender roles in play or fantasy</a:t>
            </a:r>
          </a:p>
          <a:p>
            <a:pPr marL="0" lvl="1" indent="0">
              <a:buNone/>
            </a:pPr>
            <a:r>
              <a:rPr lang="en-US" sz="1800" dirty="0"/>
              <a:t> </a:t>
            </a:r>
            <a:r>
              <a:rPr lang="en-US" sz="1800" dirty="0" smtClean="0"/>
              <a:t>      4.  Strong preference for toys/games/activities stereotypical of other gender</a:t>
            </a:r>
          </a:p>
          <a:p>
            <a:pPr marL="0" lvl="1" indent="0">
              <a:buNone/>
            </a:pPr>
            <a:r>
              <a:rPr lang="en-US" sz="1800" dirty="0"/>
              <a:t> </a:t>
            </a:r>
            <a:r>
              <a:rPr lang="en-US" sz="1800" dirty="0" smtClean="0"/>
              <a:t>      5.  Strong preference for playmates of the other gender.</a:t>
            </a:r>
          </a:p>
          <a:p>
            <a:pPr marL="0" lvl="1" indent="0">
              <a:buNone/>
            </a:pPr>
            <a:r>
              <a:rPr lang="en-US" sz="1800" dirty="0"/>
              <a:t> </a:t>
            </a:r>
            <a:r>
              <a:rPr lang="en-US" sz="1800" dirty="0" smtClean="0"/>
              <a:t>      6.  Boys:  strong rejection of typically masculine toys/games/activities &amp; avoidance of rough-&amp;-tumble play.  Girls</a:t>
            </a:r>
            <a:r>
              <a:rPr lang="en-US" sz="1800" dirty="0"/>
              <a:t>: strong rejection of typically </a:t>
            </a:r>
            <a:r>
              <a:rPr lang="en-US" sz="1800" dirty="0" smtClean="0"/>
              <a:t>feminine </a:t>
            </a:r>
            <a:r>
              <a:rPr lang="en-US" sz="1800" dirty="0"/>
              <a:t>toys/games/activities </a:t>
            </a:r>
            <a:endParaRPr lang="en-US" sz="1800" dirty="0" smtClean="0"/>
          </a:p>
          <a:p>
            <a:pPr marL="0" lvl="1" indent="0">
              <a:buNone/>
            </a:pPr>
            <a:r>
              <a:rPr lang="en-US" sz="1800" dirty="0"/>
              <a:t> </a:t>
            </a:r>
            <a:r>
              <a:rPr lang="en-US" sz="1800" dirty="0" smtClean="0"/>
              <a:t>      7.  Strong dislike of one’s sexual anatomy</a:t>
            </a:r>
          </a:p>
          <a:p>
            <a:pPr marL="0" lvl="1" indent="0">
              <a:buNone/>
            </a:pPr>
            <a:r>
              <a:rPr lang="en-US" sz="1800" dirty="0"/>
              <a:t> </a:t>
            </a:r>
            <a:r>
              <a:rPr lang="en-US" sz="1800" dirty="0" smtClean="0"/>
              <a:t>      8.  Strong desire for primary and/or secondary sex characteristics that match the experienced gender (Trans-)</a:t>
            </a:r>
            <a:endParaRPr lang="en-US" sz="1800" dirty="0"/>
          </a:p>
        </p:txBody>
      </p:sp>
    </p:spTree>
    <p:extLst>
      <p:ext uri="{BB962C8B-B14F-4D97-AF65-F5344CB8AC3E}">
        <p14:creationId xmlns:p14="http://schemas.microsoft.com/office/powerpoint/2010/main" val="781249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05700" cy="990600"/>
          </a:xfrm>
        </p:spPr>
        <p:txBody>
          <a:bodyPr>
            <a:noAutofit/>
          </a:bodyPr>
          <a:lstStyle/>
          <a:p>
            <a:pPr algn="ctr"/>
            <a:r>
              <a:rPr lang="en-US" sz="3200" b="1" u="sng" dirty="0" smtClean="0"/>
              <a:t>DSM-V (302.85)    </a:t>
            </a:r>
            <a:br>
              <a:rPr lang="en-US" sz="3200" b="1" u="sng" dirty="0" smtClean="0"/>
            </a:br>
            <a:r>
              <a:rPr lang="en-US" sz="3200" b="1" u="sng" dirty="0" smtClean="0"/>
              <a:t>Gender Dysphoria in Adolescents &amp; Adults</a:t>
            </a:r>
            <a:endParaRPr lang="en-US" sz="3200" b="1" u="sng" dirty="0"/>
          </a:p>
        </p:txBody>
      </p:sp>
      <p:sp>
        <p:nvSpPr>
          <p:cNvPr id="3" name="Content Placeholder 2"/>
          <p:cNvSpPr>
            <a:spLocks noGrp="1"/>
          </p:cNvSpPr>
          <p:nvPr>
            <p:ph idx="1"/>
          </p:nvPr>
        </p:nvSpPr>
        <p:spPr>
          <a:xfrm>
            <a:off x="533400" y="1524000"/>
            <a:ext cx="8077200" cy="4953000"/>
          </a:xfrm>
        </p:spPr>
        <p:txBody>
          <a:bodyPr>
            <a:normAutofit lnSpcReduction="10000"/>
          </a:bodyPr>
          <a:lstStyle/>
          <a:p>
            <a:pPr>
              <a:buAutoNum type="alphaUcPeriod"/>
            </a:pPr>
            <a:r>
              <a:rPr lang="en-US" sz="2000" dirty="0"/>
              <a:t>Marked incongruence between experienced/expressed gender </a:t>
            </a:r>
            <a:r>
              <a:rPr lang="en-US" sz="2000" dirty="0" smtClean="0"/>
              <a:t>  (</a:t>
            </a:r>
            <a:r>
              <a:rPr lang="en-US" sz="2000" dirty="0"/>
              <a:t>Trans- ) and assigned gender (Natal-), for at least 6 </a:t>
            </a:r>
            <a:r>
              <a:rPr lang="en-US" sz="2000" dirty="0" smtClean="0"/>
              <a:t>months and manifested </a:t>
            </a:r>
            <a:r>
              <a:rPr lang="en-US" sz="2000" dirty="0"/>
              <a:t>by </a:t>
            </a:r>
            <a:r>
              <a:rPr lang="en-US" sz="2000" u="sng" dirty="0" smtClean="0"/>
              <a:t>2</a:t>
            </a:r>
            <a:r>
              <a:rPr lang="en-US" sz="2000" dirty="0" smtClean="0"/>
              <a:t> </a:t>
            </a:r>
            <a:r>
              <a:rPr lang="en-US" sz="2000" dirty="0"/>
              <a:t>of the following:</a:t>
            </a:r>
          </a:p>
          <a:p>
            <a:pPr marL="0" lvl="1" indent="0">
              <a:buNone/>
            </a:pPr>
            <a:r>
              <a:rPr lang="en-US" sz="2000" dirty="0"/>
              <a:t>       1. Marked incongruence between experienced/expressed gender </a:t>
            </a:r>
            <a:r>
              <a:rPr lang="en-US" sz="2000" dirty="0" smtClean="0"/>
              <a:t>and primary &amp;/or secondary sex characteristics (or in teens, anticipated secondary sex characteristics).  </a:t>
            </a:r>
          </a:p>
          <a:p>
            <a:pPr marL="0" lvl="1" indent="0">
              <a:buNone/>
            </a:pPr>
            <a:r>
              <a:rPr lang="en-US" sz="2000" dirty="0"/>
              <a:t> </a:t>
            </a:r>
            <a:r>
              <a:rPr lang="en-US" sz="2000" dirty="0" smtClean="0"/>
              <a:t>      2.  Strong desire to be rid of one’s primary &amp;/or secondary sex characteristics due to the marked incongruence with the experienced/expressed gender </a:t>
            </a:r>
            <a:r>
              <a:rPr lang="en-US" sz="2000" dirty="0"/>
              <a:t>(or in teens, </a:t>
            </a:r>
            <a:r>
              <a:rPr lang="en-US" sz="2000" dirty="0" smtClean="0"/>
              <a:t>desire to prevent anticipated secondary sex characteristics</a:t>
            </a:r>
            <a:r>
              <a:rPr lang="en-US" sz="2000" dirty="0"/>
              <a:t>). </a:t>
            </a:r>
            <a:endParaRPr lang="en-US" sz="2000" dirty="0" smtClean="0"/>
          </a:p>
          <a:p>
            <a:pPr marL="0" lvl="1" indent="0">
              <a:buNone/>
            </a:pPr>
            <a:r>
              <a:rPr lang="en-US" sz="2000" dirty="0" smtClean="0"/>
              <a:t>       3.  Strong </a:t>
            </a:r>
            <a:r>
              <a:rPr lang="en-US" sz="2000" dirty="0"/>
              <a:t>desire for primary and/or secondary sex characteristics </a:t>
            </a:r>
            <a:r>
              <a:rPr lang="en-US" sz="2000" dirty="0" smtClean="0"/>
              <a:t>of the other gender.</a:t>
            </a:r>
          </a:p>
          <a:p>
            <a:pPr marL="0" lvl="1" indent="0">
              <a:buNone/>
            </a:pPr>
            <a:r>
              <a:rPr lang="en-US" sz="2000" dirty="0"/>
              <a:t> </a:t>
            </a:r>
            <a:r>
              <a:rPr lang="en-US" sz="2000" dirty="0" smtClean="0"/>
              <a:t>      4.  Strong desire </a:t>
            </a:r>
            <a:r>
              <a:rPr lang="en-US" sz="2000" dirty="0"/>
              <a:t>to be of the Other Gender</a:t>
            </a:r>
          </a:p>
          <a:p>
            <a:pPr marL="0" lvl="1" indent="0">
              <a:buNone/>
            </a:pPr>
            <a:r>
              <a:rPr lang="en-US" sz="2000" dirty="0" smtClean="0"/>
              <a:t>       5.  Strong desire to be treated as the other gender</a:t>
            </a:r>
          </a:p>
          <a:p>
            <a:pPr marL="0" lvl="1" indent="0">
              <a:buNone/>
            </a:pPr>
            <a:r>
              <a:rPr lang="en-US" sz="2000" dirty="0"/>
              <a:t> </a:t>
            </a:r>
            <a:r>
              <a:rPr lang="en-US" sz="2000" dirty="0" smtClean="0"/>
              <a:t>      6.  Strong conviction that one has the typical feelings &amp; reactions of the other gender</a:t>
            </a:r>
            <a:endParaRPr lang="en-US" sz="2000" dirty="0"/>
          </a:p>
          <a:p>
            <a:endParaRPr lang="en-US" dirty="0"/>
          </a:p>
        </p:txBody>
      </p:sp>
    </p:spTree>
    <p:extLst>
      <p:ext uri="{BB962C8B-B14F-4D97-AF65-F5344CB8AC3E}">
        <p14:creationId xmlns:p14="http://schemas.microsoft.com/office/powerpoint/2010/main" val="3276223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929640"/>
          </a:xfrm>
        </p:spPr>
        <p:txBody>
          <a:bodyPr>
            <a:noAutofit/>
          </a:bodyPr>
          <a:lstStyle/>
          <a:p>
            <a:pPr algn="ctr"/>
            <a:r>
              <a:rPr lang="en-US" sz="3200" b="1" u="sng" dirty="0"/>
              <a:t>DSM-V </a:t>
            </a:r>
            <a:r>
              <a:rPr lang="en-US" sz="3200" b="1" u="sng" dirty="0" smtClean="0"/>
              <a:t/>
            </a:r>
            <a:br>
              <a:rPr lang="en-US" sz="3200" b="1" u="sng" dirty="0" smtClean="0"/>
            </a:br>
            <a:r>
              <a:rPr lang="en-US" sz="3200" b="1" u="sng" dirty="0" smtClean="0"/>
              <a:t>Gender </a:t>
            </a:r>
            <a:r>
              <a:rPr lang="en-US" sz="3200" b="1" u="sng" dirty="0"/>
              <a:t>D</a:t>
            </a:r>
            <a:r>
              <a:rPr lang="en-US" sz="3200" b="1" u="sng" dirty="0" smtClean="0"/>
              <a:t>ysphoria Continued</a:t>
            </a:r>
            <a:endParaRPr lang="en-US" sz="3200" b="1" u="sng" dirty="0"/>
          </a:p>
        </p:txBody>
      </p:sp>
      <p:sp>
        <p:nvSpPr>
          <p:cNvPr id="3" name="Content Placeholder 2"/>
          <p:cNvSpPr>
            <a:spLocks noGrp="1"/>
          </p:cNvSpPr>
          <p:nvPr>
            <p:ph idx="1"/>
          </p:nvPr>
        </p:nvSpPr>
        <p:spPr>
          <a:xfrm>
            <a:off x="822960" y="1828801"/>
            <a:ext cx="7520940" cy="2209800"/>
          </a:xfrm>
        </p:spPr>
        <p:txBody>
          <a:bodyPr>
            <a:normAutofit lnSpcReduction="10000"/>
          </a:bodyPr>
          <a:lstStyle/>
          <a:p>
            <a:pPr marL="457200" indent="-457200">
              <a:buAutoNum type="alphaUcPeriod" startAt="2"/>
            </a:pPr>
            <a:r>
              <a:rPr lang="en-US" sz="2000" dirty="0" smtClean="0"/>
              <a:t>Associated </a:t>
            </a:r>
            <a:r>
              <a:rPr lang="en-US" sz="2000" dirty="0"/>
              <a:t>with clinically significant distress or impairment in social, </a:t>
            </a:r>
            <a:r>
              <a:rPr lang="en-US" sz="2000" dirty="0" smtClean="0"/>
              <a:t>school, occupational </a:t>
            </a:r>
            <a:r>
              <a:rPr lang="en-US" sz="2000" dirty="0"/>
              <a:t>or other important areas of </a:t>
            </a:r>
            <a:r>
              <a:rPr lang="en-US" sz="2000" dirty="0" smtClean="0"/>
              <a:t>functioning</a:t>
            </a:r>
          </a:p>
          <a:p>
            <a:pPr marL="457200" indent="-457200">
              <a:buAutoNum type="alphaUcPeriod" startAt="2"/>
            </a:pPr>
            <a:endParaRPr lang="en-US" sz="2000" dirty="0"/>
          </a:p>
          <a:p>
            <a:pPr marL="0" indent="0">
              <a:buNone/>
            </a:pPr>
            <a:r>
              <a:rPr lang="en-US" sz="2000" dirty="0" smtClean="0"/>
              <a:t>C.  Specify</a:t>
            </a:r>
            <a:r>
              <a:rPr lang="en-US" sz="2000" dirty="0"/>
              <a:t>:  With a disorder of sex development (congenital </a:t>
            </a:r>
            <a:r>
              <a:rPr lang="en-US" sz="2000" dirty="0" err="1"/>
              <a:t>adrenogenital</a:t>
            </a:r>
            <a:r>
              <a:rPr lang="en-US" sz="2000" dirty="0"/>
              <a:t> disorder – Congenital Adrenal Hyperplasia or Androgen Insensitivity Syndrome)</a:t>
            </a:r>
          </a:p>
          <a:p>
            <a:endParaRPr lang="en-US" dirty="0"/>
          </a:p>
        </p:txBody>
      </p:sp>
    </p:spTree>
    <p:extLst>
      <p:ext uri="{BB962C8B-B14F-4D97-AF65-F5344CB8AC3E}">
        <p14:creationId xmlns:p14="http://schemas.microsoft.com/office/powerpoint/2010/main" val="3343017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5175</TotalTime>
  <Words>1014</Words>
  <Application>Microsoft Office PowerPoint</Application>
  <PresentationFormat>On-screen Show (4:3)</PresentationFormat>
  <Paragraphs>116</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Transgender Adolescents</vt:lpstr>
      <vt:lpstr>Definitions</vt:lpstr>
      <vt:lpstr>Interview PEARLS – Basic approach</vt:lpstr>
      <vt:lpstr>Dysphoria  (1/3)</vt:lpstr>
      <vt:lpstr>Dysphoria  (2/3)</vt:lpstr>
      <vt:lpstr>DSM-V (302.6)  Gender Dysphoria in Children</vt:lpstr>
      <vt:lpstr>DSM-V (302.85)     Gender Dysphoria in Adolescents &amp; Adults</vt:lpstr>
      <vt:lpstr>DSM-V  Gender Dysphoria Continued</vt:lpstr>
      <vt:lpstr>The Evaluation Focus</vt:lpstr>
      <vt:lpstr>Detailed Component of Evaluation  (1/3)</vt:lpstr>
      <vt:lpstr>Detailed Component   (2/3)</vt:lpstr>
      <vt:lpstr>Detailed component   (3/3)</vt:lpstr>
    </vt:vector>
  </TitlesOfParts>
  <Company>Navy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Service Members – Care &amp; Transition</dc:title>
  <dc:creator>DeBlois, Thomas E. CIV</dc:creator>
  <cp:lastModifiedBy>DeBlois, Thomas E. CIV</cp:lastModifiedBy>
  <cp:revision>89</cp:revision>
  <cp:lastPrinted>2019-03-13T16:49:21Z</cp:lastPrinted>
  <dcterms:created xsi:type="dcterms:W3CDTF">2016-09-07T19:23:30Z</dcterms:created>
  <dcterms:modified xsi:type="dcterms:W3CDTF">2019-03-13T16:53:51Z</dcterms:modified>
</cp:coreProperties>
</file>